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</p:sldIdLst>
  <p:sldSz cy="5143500" cx="9144000"/>
  <p:notesSz cx="6858000" cy="9144000"/>
  <p:embeddedFontLst>
    <p:embeddedFont>
      <p:font typeface="Raleway"/>
      <p:regular r:id="rId29"/>
      <p:bold r:id="rId30"/>
      <p:italic r:id="rId31"/>
      <p:boldItalic r:id="rId32"/>
    </p:embeddedFont>
    <p:embeddedFont>
      <p:font typeface="Lato"/>
      <p:regular r:id="rId33"/>
      <p:bold r:id="rId34"/>
      <p:italic r:id="rId35"/>
      <p:boldItalic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E903643-A960-46E9-9028-2C1B05C861D7}">
  <a:tblStyle styleId="{2E903643-A960-46E9-9028-2C1B05C861D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Raleway-regular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aleway-italic.fntdata"/><Relationship Id="rId30" Type="http://schemas.openxmlformats.org/officeDocument/2006/relationships/font" Target="fonts/Raleway-bold.fntdata"/><Relationship Id="rId11" Type="http://schemas.openxmlformats.org/officeDocument/2006/relationships/slide" Target="slides/slide5.xml"/><Relationship Id="rId33" Type="http://schemas.openxmlformats.org/officeDocument/2006/relationships/font" Target="fonts/Lato-regular.fntdata"/><Relationship Id="rId10" Type="http://schemas.openxmlformats.org/officeDocument/2006/relationships/slide" Target="slides/slide4.xml"/><Relationship Id="rId32" Type="http://schemas.openxmlformats.org/officeDocument/2006/relationships/font" Target="fonts/Raleway-boldItalic.fntdata"/><Relationship Id="rId13" Type="http://schemas.openxmlformats.org/officeDocument/2006/relationships/slide" Target="slides/slide7.xml"/><Relationship Id="rId35" Type="http://schemas.openxmlformats.org/officeDocument/2006/relationships/font" Target="fonts/Lato-italic.fntdata"/><Relationship Id="rId12" Type="http://schemas.openxmlformats.org/officeDocument/2006/relationships/slide" Target="slides/slide6.xml"/><Relationship Id="rId34" Type="http://schemas.openxmlformats.org/officeDocument/2006/relationships/font" Target="fonts/Lato-bold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36" Type="http://schemas.openxmlformats.org/officeDocument/2006/relationships/font" Target="fonts/Lato-boldItalic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0512550059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10512550059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0512550059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0512550059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0512550059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10512550059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02f5d6453d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102f5d6453d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051255005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1051255005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10512550059_7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10512550059_7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02f5d6453d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102f5d6453d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102f5d6453d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102f5d6453d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102f5d6453d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102f5d6453d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10512550059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10512550059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02f4e1a2c6_0_2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102f4e1a2c6_0_2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02f5d6453d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102f5d6453d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02f5d6453d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102f5d6453d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02f5d6453d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102f5d6453d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102f4e1a2c6_0_3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102f4e1a2c6_0_3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102f4e1a2c6_0_3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102f4e1a2c6_0_3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02f5d6453d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102f5d6453d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02f5d6453d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102f5d6453d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02f5d6453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102f5d6453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02f5d6453d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102f5d6453d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02f5d6453d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102f5d6453d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png"/><Relationship Id="rId4" Type="http://schemas.openxmlformats.org/officeDocument/2006/relationships/image" Target="../media/image1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4.png"/><Relationship Id="rId4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Relationship Id="rId4" Type="http://schemas.openxmlformats.org/officeDocument/2006/relationships/image" Target="../media/image2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Relationship Id="rId4" Type="http://schemas.openxmlformats.org/officeDocument/2006/relationships/image" Target="../media/image27.jpg"/><Relationship Id="rId5" Type="http://schemas.openxmlformats.org/officeDocument/2006/relationships/image" Target="../media/image2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png"/><Relationship Id="rId4" Type="http://schemas.openxmlformats.org/officeDocument/2006/relationships/image" Target="../media/image2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www.govtrack.us/congress/votes" TargetMode="External"/><Relationship Id="rId4" Type="http://schemas.openxmlformats.org/officeDocument/2006/relationships/hyperlink" Target="https://www.forbes.com/sites/ericaswallow/2013/11/17/senate-voting-relationships-data/?sh=427aac744031" TargetMode="External"/><Relationship Id="rId5" Type="http://schemas.openxmlformats.org/officeDocument/2006/relationships/hyperlink" Target="https://scikit-learn.org/stable/modules/generated/sklearn.cluster.AgglomerativeClustering.html" TargetMode="External"/><Relationship Id="rId6" Type="http://schemas.openxmlformats.org/officeDocument/2006/relationships/hyperlink" Target="https://stackoverflow.com/questions/36339865/generating-graph-from-distance-matrix-using-networkx-inconsistency-python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212825" y="1937300"/>
            <a:ext cx="8844600" cy="110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Congressional Vote Clustering</a:t>
            </a:r>
            <a:endParaRPr/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727952" y="27827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Group 2: Le Nguyen, Greeshma Ganji, Tolulope Olatunbosun, Nandhini Lakshman </a:t>
            </a:r>
            <a:endParaRPr/>
          </a:p>
        </p:txBody>
      </p:sp>
      <p:pic>
        <p:nvPicPr>
          <p:cNvPr id="88" name="Google Shape;8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100" y="3427675"/>
            <a:ext cx="2337740" cy="163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89225" y="605175"/>
            <a:ext cx="1906450" cy="142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0725" y="2311450"/>
            <a:ext cx="3939950" cy="2432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6450" y="2311450"/>
            <a:ext cx="4021349" cy="1116255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2"/>
          <p:cNvSpPr txBox="1"/>
          <p:nvPr/>
        </p:nvSpPr>
        <p:spPr>
          <a:xfrm>
            <a:off x="470825" y="1314775"/>
            <a:ext cx="79950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Data Visualization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7800" y="1997350"/>
            <a:ext cx="3943174" cy="2542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250" y="2070200"/>
            <a:ext cx="4029650" cy="2540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Creation</a:t>
            </a:r>
            <a:endParaRPr/>
          </a:p>
        </p:txBody>
      </p:sp>
      <p:sp>
        <p:nvSpPr>
          <p:cNvPr id="170" name="Google Shape;170;p2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We want some algorithm that can look at how each person voted and classify them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First need to define some distance metric to determine how close one </a:t>
            </a:r>
            <a:r>
              <a:rPr lang="en"/>
              <a:t>congressperson</a:t>
            </a:r>
            <a:r>
              <a:rPr lang="en"/>
              <a:t> is to another — many such metrics exist: Manhattan, Euclidean, Cosine Similarity, Jaccard, and more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Use an algorithm that can take in the distances to make clusters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Will everyone cluster into their own party?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Will there be some people who are difficult to cluster?</a:t>
            </a:r>
            <a:endParaRPr/>
          </a:p>
        </p:txBody>
      </p:sp>
      <p:pic>
        <p:nvPicPr>
          <p:cNvPr id="171" name="Google Shape;17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3325" y="3450776"/>
            <a:ext cx="3875052" cy="1492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Jaccard Distance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26"/>
          <p:cNvSpPr txBox="1"/>
          <p:nvPr>
            <p:ph idx="1" type="body"/>
          </p:nvPr>
        </p:nvSpPr>
        <p:spPr>
          <a:xfrm>
            <a:off x="300125" y="2646025"/>
            <a:ext cx="7688700" cy="241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Generally speaking, the Jaccard index is used when there are binary situations. This is fitting in our context as we manipulated the data to go from 3 voting options (Yea, Nay, Not Voting) to 2 options (Yea, Nay) with data imputation — based on mode of data set since such small percentage voted against their party. </a:t>
            </a:r>
            <a:endParaRPr b="1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Aided in binarizing the choices.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78" name="Google Shape;17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450" y="1893538"/>
            <a:ext cx="2543175" cy="752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41125" y="514550"/>
            <a:ext cx="3269125" cy="2585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Jaccard Distance Use Cases</a:t>
            </a:r>
            <a:endParaRPr/>
          </a:p>
        </p:txBody>
      </p:sp>
      <p:sp>
        <p:nvSpPr>
          <p:cNvPr id="185" name="Google Shape;185;p27"/>
          <p:cNvSpPr txBox="1"/>
          <p:nvPr>
            <p:ph idx="1" type="body"/>
          </p:nvPr>
        </p:nvSpPr>
        <p:spPr>
          <a:xfrm>
            <a:off x="729450" y="1968725"/>
            <a:ext cx="6665700" cy="174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Recommendation Systems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E-Commerce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In Natural language processing, Jaccard distance is often used to measure text similarity analysis — how much word choice overlap exists between documents. This pattern analysis is often used for plagiarism detection.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descr="https://www.mdpi.com/applsci/applsci-10-05510/article_deploy/html/images/applsci-10-05510-g001.png" id="186" name="Google Shape;18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43453" y="3037199"/>
            <a:ext cx="3500549" cy="2106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www.thestatesman.com/wp-content/uploads/2021/04/iStock-ecomm.jpg" id="187" name="Google Shape;187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2500" y="3288525"/>
            <a:ext cx="2784175" cy="1854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61650" y="479825"/>
            <a:ext cx="3464151" cy="195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Jaccard Distance Results </a:t>
            </a:r>
            <a:endParaRPr/>
          </a:p>
        </p:txBody>
      </p:sp>
      <p:sp>
        <p:nvSpPr>
          <p:cNvPr id="194" name="Google Shape;194;p28"/>
          <p:cNvSpPr txBox="1"/>
          <p:nvPr>
            <p:ph idx="1" type="body"/>
          </p:nvPr>
        </p:nvSpPr>
        <p:spPr>
          <a:xfrm>
            <a:off x="2478300" y="2153550"/>
            <a:ext cx="6665700" cy="174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304958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Often</a:t>
            </a:r>
            <a:r>
              <a:rPr lang="en"/>
              <a:t> used to measure similarity and diversity of data sets. </a:t>
            </a:r>
            <a:endParaRPr/>
          </a:p>
          <a:p>
            <a:pPr indent="-304958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Jaccard Distance = intersection of A&amp;B/Union of A&amp;B</a:t>
            </a:r>
            <a:endParaRPr/>
          </a:p>
          <a:p>
            <a:pPr indent="-293211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Elements of A in B/All elements in A and B</a:t>
            </a:r>
            <a:endParaRPr/>
          </a:p>
          <a:p>
            <a:pPr indent="-304958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Where both people vote together/All votes</a:t>
            </a:r>
            <a:endParaRPr/>
          </a:p>
          <a:p>
            <a:pPr indent="-304958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J(Spanberger,Kinzinger) = 0.61.</a:t>
            </a:r>
            <a:r>
              <a:rPr lang="en"/>
              <a:t> This is a relatively high distance between politicians, suggesting perhaps they are polar and that they disagree on most issues.</a:t>
            </a:r>
            <a:endParaRPr/>
          </a:p>
          <a:p>
            <a:pPr indent="-304958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We can then produce a distance matrix- distance from one person to everyone else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95" name="Google Shape;19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853850"/>
            <a:ext cx="2140738" cy="298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03975" y="4007925"/>
            <a:ext cx="3562350" cy="99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9"/>
          <p:cNvSpPr txBox="1"/>
          <p:nvPr>
            <p:ph type="title"/>
          </p:nvPr>
        </p:nvSpPr>
        <p:spPr>
          <a:xfrm>
            <a:off x="576100" y="5518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Plotted Distance Matrix</a:t>
            </a:r>
            <a:endParaRPr/>
          </a:p>
        </p:txBody>
      </p:sp>
      <p:pic>
        <p:nvPicPr>
          <p:cNvPr id="202" name="Google Shape;20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625" y="1416038"/>
            <a:ext cx="7105650" cy="3514725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29"/>
          <p:cNvSpPr txBox="1"/>
          <p:nvPr/>
        </p:nvSpPr>
        <p:spPr>
          <a:xfrm>
            <a:off x="3173400" y="2831275"/>
            <a:ext cx="1604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Republicans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4" name="Google Shape;204;p29"/>
          <p:cNvSpPr txBox="1"/>
          <p:nvPr/>
        </p:nvSpPr>
        <p:spPr>
          <a:xfrm>
            <a:off x="6394000" y="3881225"/>
            <a:ext cx="1167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Democrats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Hierarchical Clustering</a:t>
            </a:r>
            <a:endParaRPr/>
          </a:p>
        </p:txBody>
      </p:sp>
      <p:sp>
        <p:nvSpPr>
          <p:cNvPr id="210" name="Google Shape;210;p3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Given the distances between each point we can use Hierarchical Clustering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This will group all points closest to each other then group all clusters closest to each other</a:t>
            </a:r>
            <a:endParaRPr/>
          </a:p>
        </p:txBody>
      </p:sp>
      <p:pic>
        <p:nvPicPr>
          <p:cNvPr id="211" name="Google Shape;21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1200" y="2770488"/>
            <a:ext cx="4381500" cy="2295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1"/>
          <p:cNvSpPr txBox="1"/>
          <p:nvPr>
            <p:ph type="title"/>
          </p:nvPr>
        </p:nvSpPr>
        <p:spPr>
          <a:xfrm>
            <a:off x="801875" y="5518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Hierarchical Clustering Example</a:t>
            </a:r>
            <a:endParaRPr/>
          </a:p>
        </p:txBody>
      </p:sp>
      <p:pic>
        <p:nvPicPr>
          <p:cNvPr id="217" name="Google Shape;21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6725" y="1087050"/>
            <a:ext cx="5101305" cy="3997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95" name="Google Shape;95;p14"/>
          <p:cNvSpPr txBox="1"/>
          <p:nvPr>
            <p:ph idx="1" type="body"/>
          </p:nvPr>
        </p:nvSpPr>
        <p:spPr>
          <a:xfrm>
            <a:off x="729450" y="2078875"/>
            <a:ext cx="7688700" cy="24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Problem Description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Data Mining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Data Cleaning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Data Analysis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Creating a model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Results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Conclusion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References</a:t>
            </a:r>
            <a:endParaRPr/>
          </a:p>
        </p:txBody>
      </p:sp>
      <p:pic>
        <p:nvPicPr>
          <p:cNvPr id="96" name="Google Shape;9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70150" y="1754100"/>
            <a:ext cx="3048000" cy="2343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sp>
        <p:nvSpPr>
          <p:cNvPr id="223" name="Google Shape;223;p32"/>
          <p:cNvSpPr txBox="1"/>
          <p:nvPr>
            <p:ph idx="1" type="body"/>
          </p:nvPr>
        </p:nvSpPr>
        <p:spPr>
          <a:xfrm>
            <a:off x="6489175" y="2078875"/>
            <a:ext cx="2547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Accuracy</a:t>
            </a:r>
            <a:endParaRPr u="sng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(Y_pred == Y)/len(Y) *100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= 100%</a:t>
            </a:r>
            <a:endParaRPr/>
          </a:p>
        </p:txBody>
      </p:sp>
      <p:pic>
        <p:nvPicPr>
          <p:cNvPr id="224" name="Google Shape;22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725" y="1853850"/>
            <a:ext cx="6006450" cy="3171675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32"/>
          <p:cNvSpPr txBox="1"/>
          <p:nvPr/>
        </p:nvSpPr>
        <p:spPr>
          <a:xfrm rot="-5400000">
            <a:off x="1197125" y="3321050"/>
            <a:ext cx="121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Democrats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6" name="Google Shape;226;p32"/>
          <p:cNvSpPr txBox="1"/>
          <p:nvPr/>
        </p:nvSpPr>
        <p:spPr>
          <a:xfrm rot="-5400000">
            <a:off x="4002500" y="3239588"/>
            <a:ext cx="125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Republicans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232" name="Google Shape;232;p3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Initial analysis in the data reflected the political division in congress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This was further shown by using a distance metric to measure see how close/far people voted in their own party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The vast difference in voting between the parties made clustering them accurately easy</a:t>
            </a:r>
            <a:endParaRPr/>
          </a:p>
        </p:txBody>
      </p:sp>
      <p:pic>
        <p:nvPicPr>
          <p:cNvPr id="233" name="Google Shape;23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3675" y="3135125"/>
            <a:ext cx="3080325" cy="200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239" name="Google Shape;239;p34"/>
          <p:cNvSpPr txBox="1"/>
          <p:nvPr>
            <p:ph idx="1" type="body"/>
          </p:nvPr>
        </p:nvSpPr>
        <p:spPr>
          <a:xfrm>
            <a:off x="727650" y="1853850"/>
            <a:ext cx="7688700" cy="297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Congressional Votes </a:t>
            </a:r>
            <a:r>
              <a:rPr lang="en"/>
              <a:t>Database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https://www.govtrack.us/congress/votes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Related Article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https://www.forbes.com/sites/ericaswallow/2013/11/17/senate-voting-relationships-data/?sh=427aac744031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Sklearn Algomeratrive Clustering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5"/>
              </a:rPr>
              <a:t>https://scikit-learn.org/stable/modules/generated/sklearn.cluster.AgglomerativeClustering.html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Plotting Distance Matrix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6"/>
              </a:rPr>
              <a:t>https://stackoverflow.com/questions/36339865/generating-graph-from-distance-matrix-using-networkx-inconsistency-python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Description</a:t>
            </a:r>
            <a:endParaRPr/>
          </a:p>
        </p:txBody>
      </p:sp>
      <p:sp>
        <p:nvSpPr>
          <p:cNvPr id="102" name="Google Shape;102;p1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Current American politics is very </a:t>
            </a:r>
            <a:r>
              <a:rPr lang="en"/>
              <a:t>divided</a:t>
            </a:r>
            <a:r>
              <a:rPr lang="en"/>
              <a:t> along party lines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We want to see if this political divide shows up in the data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u="sng"/>
              <a:t>Can members of congress be clustered into the two parties based on their voting record?</a:t>
            </a:r>
            <a:endParaRPr u="sng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Do members of the same party tend to vote with each other?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Are some members willing to vote against their own party?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Are there some members that are hard to classify based on their voting recording?</a:t>
            </a:r>
            <a:endParaRPr/>
          </a:p>
          <a:p>
            <a:pPr indent="0" lvl="0" marL="9144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3" name="Google Shape;10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82850" y="629650"/>
            <a:ext cx="2666876" cy="177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Mining: Web Scraping </a:t>
            </a:r>
            <a:endParaRPr/>
          </a:p>
        </p:txBody>
      </p:sp>
      <p:sp>
        <p:nvSpPr>
          <p:cNvPr id="109" name="Google Shape;109;p1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Web Scraping</a:t>
            </a:r>
            <a:r>
              <a:rPr lang="en"/>
              <a:t>: collected relevant data from a given website</a:t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For every bill, take the congressperson and their vote on said bill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Collect this information on all bills to build a data set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We haven’t done this in class, so let’s take a look at what this looks like!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0" name="Google Shape;11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7700" y="3336625"/>
            <a:ext cx="4157824" cy="1806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92650"/>
            <a:ext cx="6414749" cy="4580426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7"/>
          <p:cNvSpPr/>
          <p:nvPr/>
        </p:nvSpPr>
        <p:spPr>
          <a:xfrm>
            <a:off x="2049025" y="2467200"/>
            <a:ext cx="3721800" cy="568800"/>
          </a:xfrm>
          <a:prstGeom prst="frame">
            <a:avLst>
              <a:gd fmla="val 1250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52000"/>
            <a:ext cx="5572874" cy="3954025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8"/>
          <p:cNvSpPr/>
          <p:nvPr/>
        </p:nvSpPr>
        <p:spPr>
          <a:xfrm>
            <a:off x="92000" y="986875"/>
            <a:ext cx="1706100" cy="217500"/>
          </a:xfrm>
          <a:prstGeom prst="frame">
            <a:avLst>
              <a:gd fmla="val 1250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18"/>
          <p:cNvSpPr/>
          <p:nvPr/>
        </p:nvSpPr>
        <p:spPr>
          <a:xfrm rot="1402191">
            <a:off x="4220937" y="1762736"/>
            <a:ext cx="1331099" cy="380134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Inspect</a:t>
            </a:r>
            <a:endParaRPr/>
          </a:p>
        </p:txBody>
      </p:sp>
      <p:pic>
        <p:nvPicPr>
          <p:cNvPr id="124" name="Google Shape;12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31075" y="896725"/>
            <a:ext cx="3568326" cy="355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Cleaning</a:t>
            </a:r>
            <a:endParaRPr/>
          </a:p>
        </p:txBody>
      </p:sp>
      <p:graphicFrame>
        <p:nvGraphicFramePr>
          <p:cNvPr id="130" name="Google Shape;130;p19"/>
          <p:cNvGraphicFramePr/>
          <p:nvPr/>
        </p:nvGraphicFramePr>
        <p:xfrm>
          <a:off x="266700" y="1992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{2E903643-A960-46E9-9028-2C1B05C861D7}</a:tableStyleId>
              </a:tblPr>
              <a:tblGrid>
                <a:gridCol w="4238400"/>
                <a:gridCol w="4380575"/>
              </a:tblGrid>
              <a:tr h="100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Problem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Solution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3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Two word states listed in multiple indices (list[0] = “New”,  list[1] = “York”)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3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Append </a:t>
                      </a:r>
                      <a:r>
                        <a:rPr lang="en" sz="13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indices</a:t>
                      </a:r>
                      <a:r>
                        <a:rPr lang="en" sz="13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 together where this happened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3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Not every member of congress votes on every bill, ragged data set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3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Create a list of all congress people, add missing people into bills they didn’t vote on. </a:t>
                      </a:r>
                      <a:r>
                        <a:rPr lang="en" sz="1300" u="sng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Assume they would vote with their party.</a:t>
                      </a:r>
                      <a:endParaRPr u="sng"/>
                    </a:p>
                  </a:txBody>
                  <a:tcPr marT="91425" marB="91425" marR="91425" marL="91425"/>
                </a:tc>
              </a:tr>
              <a:tr h="6235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3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Data in string format “Yea” or “Nay”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3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One hot encode string values “Nay” = 0, “Yea” = 1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21125"/>
            <a:ext cx="5819775" cy="160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336300"/>
            <a:ext cx="7972425" cy="169545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0"/>
          <p:cNvSpPr/>
          <p:nvPr/>
        </p:nvSpPr>
        <p:spPr>
          <a:xfrm>
            <a:off x="2534125" y="2358475"/>
            <a:ext cx="568800" cy="7110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20"/>
          <p:cNvSpPr txBox="1"/>
          <p:nvPr/>
        </p:nvSpPr>
        <p:spPr>
          <a:xfrm>
            <a:off x="3102925" y="2474625"/>
            <a:ext cx="1229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Transpose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9" name="Google Shape;139;p20"/>
          <p:cNvSpPr txBox="1"/>
          <p:nvPr/>
        </p:nvSpPr>
        <p:spPr>
          <a:xfrm>
            <a:off x="184000" y="100350"/>
            <a:ext cx="41316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Lato"/>
                <a:ea typeface="Lato"/>
                <a:cs typeface="Lato"/>
                <a:sym typeface="Lato"/>
              </a:rPr>
              <a:t>Clean Data</a:t>
            </a:r>
            <a:endParaRPr sz="19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Analysis</a:t>
            </a:r>
            <a:endParaRPr/>
          </a:p>
        </p:txBody>
      </p:sp>
      <p:sp>
        <p:nvSpPr>
          <p:cNvPr id="145" name="Google Shape;145;p2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Finding the mean count of democrats and republicans who voted against their party for all 311 bills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Gives us an idea about voting behaviour and certain outliers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6" name="Google Shape;14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5675" y="2944675"/>
            <a:ext cx="3726325" cy="69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5675" y="3886350"/>
            <a:ext cx="3889199" cy="632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